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E39BB-61AF-47EB-B2B6-FF6EA39FE3B5}" type="datetimeFigureOut">
              <a:rPr lang="de-DE" smtClean="0"/>
              <a:pPr/>
              <a:t>22.10.2014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0D455-9633-4C8F-B89F-DFC7DD7425D5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http://upload.wikimedia.org/wikipedia/commons/thumb/2/25/Grosskreis.svg/283px-Grosskreis.sv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357298"/>
            <a:ext cx="464347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sz="9600" dirty="0" smtClean="0"/>
              <a:t>Danke</a:t>
            </a:r>
            <a:endParaRPr lang="de-AT" sz="9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231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785918" y="1071546"/>
            <a:ext cx="4857784" cy="47149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Bogen 12"/>
          <p:cNvSpPr/>
          <p:nvPr/>
        </p:nvSpPr>
        <p:spPr>
          <a:xfrm flipH="1">
            <a:off x="3357554" y="1071546"/>
            <a:ext cx="928694" cy="4714908"/>
          </a:xfrm>
          <a:prstGeom prst="arc">
            <a:avLst>
              <a:gd name="adj1" fmla="val 16200000"/>
              <a:gd name="adj2" fmla="val 5181302"/>
            </a:avLst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Bogen 13"/>
          <p:cNvSpPr/>
          <p:nvPr/>
        </p:nvSpPr>
        <p:spPr>
          <a:xfrm flipV="1">
            <a:off x="1785918" y="3357562"/>
            <a:ext cx="4786346" cy="500066"/>
          </a:xfrm>
          <a:prstGeom prst="arc">
            <a:avLst>
              <a:gd name="adj1" fmla="val 10807868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6" name="Gerade Verbindung 15"/>
          <p:cNvCxnSpPr/>
          <p:nvPr/>
        </p:nvCxnSpPr>
        <p:spPr>
          <a:xfrm rot="16200000" flipV="1">
            <a:off x="1393021" y="1893095"/>
            <a:ext cx="3857628" cy="7143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flipV="1">
            <a:off x="3428992" y="3786190"/>
            <a:ext cx="5429288" cy="7143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Bogen 23"/>
          <p:cNvSpPr/>
          <p:nvPr/>
        </p:nvSpPr>
        <p:spPr>
          <a:xfrm>
            <a:off x="2928926" y="3143248"/>
            <a:ext cx="785818" cy="1357322"/>
          </a:xfrm>
          <a:prstGeom prst="arc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785918" y="1071546"/>
            <a:ext cx="4857784" cy="47149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Bogen 4"/>
          <p:cNvSpPr/>
          <p:nvPr/>
        </p:nvSpPr>
        <p:spPr>
          <a:xfrm flipH="1">
            <a:off x="3357554" y="1071546"/>
            <a:ext cx="928694" cy="4714908"/>
          </a:xfrm>
          <a:prstGeom prst="arc">
            <a:avLst>
              <a:gd name="adj1" fmla="val 16200000"/>
              <a:gd name="adj2" fmla="val 5181302"/>
            </a:avLst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Bogen 5"/>
          <p:cNvSpPr/>
          <p:nvPr/>
        </p:nvSpPr>
        <p:spPr>
          <a:xfrm flipV="1">
            <a:off x="1785918" y="3357562"/>
            <a:ext cx="4786346" cy="500066"/>
          </a:xfrm>
          <a:prstGeom prst="arc">
            <a:avLst>
              <a:gd name="adj1" fmla="val 10807868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" name="Gerade Verbindung 6"/>
          <p:cNvCxnSpPr/>
          <p:nvPr/>
        </p:nvCxnSpPr>
        <p:spPr>
          <a:xfrm rot="16200000" flipV="1">
            <a:off x="1393021" y="1893095"/>
            <a:ext cx="3857628" cy="7143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 flipV="1">
            <a:off x="3428992" y="3786190"/>
            <a:ext cx="5429288" cy="7143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ogen 8"/>
          <p:cNvSpPr/>
          <p:nvPr/>
        </p:nvSpPr>
        <p:spPr>
          <a:xfrm>
            <a:off x="2928926" y="3143248"/>
            <a:ext cx="785818" cy="1357322"/>
          </a:xfrm>
          <a:prstGeom prst="arc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Bogen 9"/>
          <p:cNvSpPr/>
          <p:nvPr/>
        </p:nvSpPr>
        <p:spPr>
          <a:xfrm rot="19494512">
            <a:off x="3562539" y="1053552"/>
            <a:ext cx="1214446" cy="4825075"/>
          </a:xfrm>
          <a:prstGeom prst="arc">
            <a:avLst>
              <a:gd name="adj1" fmla="val 16200000"/>
              <a:gd name="adj2" fmla="val 5181302"/>
            </a:avLst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Bogen 10"/>
          <p:cNvSpPr/>
          <p:nvPr/>
        </p:nvSpPr>
        <p:spPr>
          <a:xfrm flipH="1">
            <a:off x="4572000" y="3214686"/>
            <a:ext cx="285752" cy="1357322"/>
          </a:xfrm>
          <a:prstGeom prst="arc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Bogen 11"/>
          <p:cNvSpPr/>
          <p:nvPr/>
        </p:nvSpPr>
        <p:spPr>
          <a:xfrm rot="4829510">
            <a:off x="2824595" y="1700767"/>
            <a:ext cx="1000132" cy="1214446"/>
          </a:xfrm>
          <a:prstGeom prst="arc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928802"/>
            <a:ext cx="6069794" cy="409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428736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Gerade Verbindung mit Pfeil 5"/>
          <p:cNvCxnSpPr>
            <a:stCxn id="5" idx="1"/>
          </p:cNvCxnSpPr>
          <p:nvPr/>
        </p:nvCxnSpPr>
        <p:spPr>
          <a:xfrm rot="10800000" flipV="1">
            <a:off x="4643438" y="1547798"/>
            <a:ext cx="428628" cy="5238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mathworld.wolfram.com/images/eps-gif/SphericalWedge_100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5207655" cy="349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357298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Gerade Verbindung mit Pfeil 5"/>
          <p:cNvCxnSpPr>
            <a:stCxn id="1026" idx="1"/>
          </p:cNvCxnSpPr>
          <p:nvPr/>
        </p:nvCxnSpPr>
        <p:spPr>
          <a:xfrm rot="10800000" flipV="1">
            <a:off x="4429124" y="1476360"/>
            <a:ext cx="428628" cy="5238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40" y="857232"/>
            <a:ext cx="10520448" cy="454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638356"/>
            <a:ext cx="6858000" cy="812933"/>
          </a:xfrm>
        </p:spPr>
        <p:txBody>
          <a:bodyPr>
            <a:normAutofit fontScale="90000"/>
          </a:bodyPr>
          <a:lstStyle/>
          <a:p>
            <a:r>
              <a:rPr lang="de-AT" sz="4800" dirty="0" smtClean="0"/>
              <a:t>Der sphärische Satz des Pythagoras</a:t>
            </a:r>
            <a:endParaRPr lang="de-AT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Untertitel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24000" y="1656272"/>
                <a:ext cx="9144000" cy="3601528"/>
              </a:xfrm>
            </p:spPr>
            <p:txBody>
              <a:bodyPr/>
              <a:lstStyle/>
              <a:p>
                <a:pPr algn="l"/>
                <a:r>
                  <a:rPr lang="de-AT" dirty="0" smtClean="0"/>
                  <a:t>Für ein rechtwinkliges Dreieck ∆ABC mit den Seiten a, b und c auf einer Sphäre mit Radius R gilt: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de-AT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AT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f>
                          <m:fPr>
                            <m:ctrlPr>
                              <a:rPr lang="de-AT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den>
                        </m:f>
                      </m:e>
                    </m:func>
                  </m:oMath>
                </a14:m>
                <a:r>
                  <a:rPr lang="de-AT" dirty="0" smtClean="0"/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de-AT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AT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f>
                          <m:fPr>
                            <m:ctrlPr>
                              <a:rPr lang="de-AT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den>
                        </m:f>
                      </m:e>
                    </m:func>
                    <m:r>
                      <a:rPr lang="de-A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de-AT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AT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f>
                          <m:fPr>
                            <m:ctrlPr>
                              <a:rPr lang="de-AT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den>
                        </m:f>
                      </m:e>
                    </m:func>
                  </m:oMath>
                </a14:m>
                <a:endParaRPr lang="de-AT" dirty="0"/>
              </a:p>
            </p:txBody>
          </p:sp>
        </mc:Choice>
        <mc:Fallback xmlns="">
          <p:sp>
            <p:nvSpPr>
              <p:cNvPr id="3" name="Untertitel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143000" y="1656272"/>
                <a:ext cx="6858000" cy="3601528"/>
              </a:xfrm>
              <a:blipFill rotWithShape="0">
                <a:blip r:embed="rId2" cstate="print"/>
                <a:stretch>
                  <a:fillRect l="-1000" t="-236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07523"/>
            <a:ext cx="3693954" cy="380651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2707524"/>
            <a:ext cx="4292358" cy="380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-87681"/>
            <a:ext cx="6821205" cy="1315232"/>
          </a:xfrm>
        </p:spPr>
        <p:txBody>
          <a:bodyPr/>
          <a:lstStyle/>
          <a:p>
            <a:r>
              <a:rPr lang="de-AT" dirty="0" smtClean="0"/>
              <a:t>Der sphärische Sinussatz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27551"/>
                <a:ext cx="10515600" cy="49494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e-AT" sz="2000" dirty="0" smtClean="0"/>
                  <a:t>Sei ∆ABC ein Dreieck auf einer Sphäre mit Radius R. Seien a, b und c die Längen der Seiten(in Radianten) und seien ∟A, ∟B und ∟C die Innenwinkel der drei Eckpunkte. </a:t>
                </a:r>
              </a:p>
              <a:p>
                <a:pPr marL="0" indent="0">
                  <a:buNone/>
                </a:pPr>
                <a:r>
                  <a:rPr lang="de-AT" sz="2000" dirty="0" smtClean="0"/>
                  <a:t>Dann gilt: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de-AT" sz="240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de-AT" sz="24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AT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de-AT" sz="24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de-AT" sz="24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de-AT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de-AT" sz="24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AT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m:rPr>
                                <m:nor/>
                              </m:rPr>
                              <a:rPr lang="de-AT" sz="2400" dirty="0" smtClean="0"/>
                              <m:t>∟</m:t>
                            </m:r>
                            <m:r>
                              <a:rPr lang="de-AT" sz="2400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func>
                      </m:den>
                    </m:f>
                  </m:oMath>
                </a14:m>
                <a:r>
                  <a:rPr lang="de-AT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AT" sz="240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de-AT" sz="24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AT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de-AT" sz="24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de-AT" sz="24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de-AT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de-AT" sz="24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AT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m:rPr>
                                <m:nor/>
                              </m:rPr>
                              <a:rPr lang="de-AT" sz="2400" dirty="0" smtClean="0"/>
                              <m:t>∟</m:t>
                            </m:r>
                            <m:r>
                              <a:rPr lang="de-AT" sz="24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func>
                      </m:den>
                    </m:f>
                  </m:oMath>
                </a14:m>
                <a:r>
                  <a:rPr lang="de-AT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AT" sz="240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de-AT" sz="24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AT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de-AT" sz="24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de-AT" sz="2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de-AT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de-AT" sz="24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AT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m:rPr>
                                <m:nor/>
                              </m:rPr>
                              <a:rPr lang="de-AT" sz="2400" dirty="0" smtClean="0"/>
                              <m:t>∟</m:t>
                            </m:r>
                            <m:r>
                              <a:rPr lang="de-AT" sz="2400" b="0" i="1" dirty="0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func>
                      </m:den>
                    </m:f>
                  </m:oMath>
                </a14:m>
                <a:endParaRPr lang="de-AT" sz="24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227551"/>
                <a:ext cx="7886700" cy="4949412"/>
              </a:xfrm>
              <a:blipFill rotWithShape="0">
                <a:blip r:embed="rId2" cstate="print"/>
                <a:stretch>
                  <a:fillRect l="-638" t="-123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2000240"/>
            <a:ext cx="5643602" cy="468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sphärische Sinussatz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256507"/>
            <a:ext cx="6453399" cy="517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2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On-screen Show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Larissa-Design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Der sphärische Satz des Pythagoras</vt:lpstr>
      <vt:lpstr>Der sphärische Sinussatz</vt:lpstr>
      <vt:lpstr>Der sphärische Sinussatz</vt:lpstr>
      <vt:lpstr>Danke</vt:lpstr>
    </vt:vector>
  </TitlesOfParts>
  <Company>Firmenname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Benutzer</dc:creator>
  <cp:lastModifiedBy>Marco Ploner</cp:lastModifiedBy>
  <cp:revision>7</cp:revision>
  <dcterms:created xsi:type="dcterms:W3CDTF">2014-10-13T11:56:17Z</dcterms:created>
  <dcterms:modified xsi:type="dcterms:W3CDTF">2014-10-22T13:55:55Z</dcterms:modified>
</cp:coreProperties>
</file>